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Merriweather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35" Type="http://schemas.openxmlformats.org/officeDocument/2006/relationships/font" Target="fonts/Merriweather-bold.fntdata"/><Relationship Id="rId12" Type="http://schemas.openxmlformats.org/officeDocument/2006/relationships/slide" Target="slides/slide6.xml"/><Relationship Id="rId34" Type="http://schemas.openxmlformats.org/officeDocument/2006/relationships/font" Target="fonts/Merriweather-regular.fntdata"/><Relationship Id="rId15" Type="http://schemas.openxmlformats.org/officeDocument/2006/relationships/slide" Target="slides/slide9.xml"/><Relationship Id="rId37" Type="http://schemas.openxmlformats.org/officeDocument/2006/relationships/font" Target="fonts/Merriweather-boldItalic.fntdata"/><Relationship Id="rId14" Type="http://schemas.openxmlformats.org/officeDocument/2006/relationships/slide" Target="slides/slide8.xml"/><Relationship Id="rId36" Type="http://schemas.openxmlformats.org/officeDocument/2006/relationships/font" Target="fonts/Merriweather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0f67e24ec_7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c0f67e24ec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0f67e24ec_7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c0f67e24ec_7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0f67e24ec_7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c0f67e24ec_7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0f67e24ec_7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c0f67e24ec_7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c0f67e24ec_7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c0f67e24ec_7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0f67e24ec_7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c0f67e24ec_7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0f67e24ec_7_1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c0f67e24ec_7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0f67e24ec_7_2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c0f67e24ec_7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0f67e24ec_7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c0f67e24ec_7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c0f67e24ec_7_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c0f67e24ec_7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c0f67e24ec_7_2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c0f67e24ec_7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0f67e24ec_7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c0f67e24ec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0f67e24ec_7_2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c0f67e24ec_7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0f67e24ec_7_2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c0f67e24ec_7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0f67e24ec_7_2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c0f67e24ec_7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c0f67e24ec_7_2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c0f67e24ec_7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0f67e24ec_7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c0f67e24ec_7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0f67e24ec_7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c0f67e24ec_7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0f67e24ec_7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c0f67e24ec_7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0f67e24ec_7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c0f67e24ec_7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0f67e24ec_7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c0f67e24ec_7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0f67e24ec_7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c0f67e24ec_7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0f67e24ec_7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c0f67e24ec_7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69" name="Google Shape;69;p17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9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1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type="ctrTitle"/>
          </p:nvPr>
        </p:nvSpPr>
        <p:spPr>
          <a:xfrm>
            <a:off x="353742" y="644828"/>
            <a:ext cx="8520600" cy="13416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fr"/>
              <a:t>Let's create and host our first responsive website !!</a:t>
            </a:r>
            <a:endParaRPr b="1"/>
          </a:p>
        </p:txBody>
      </p:sp>
      <p:pic>
        <p:nvPicPr>
          <p:cNvPr descr="Employee, energetic employee, enthusiastic worker, fast learner, staff  member icon - Download on Iconfinder" id="103" name="Google Shape;10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01817"/>
            <a:ext cx="2238703" cy="22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4"/>
          <p:cNvSpPr txBox="1"/>
          <p:nvPr/>
        </p:nvSpPr>
        <p:spPr>
          <a:xfrm>
            <a:off x="0" y="4820002"/>
            <a:ext cx="1439918" cy="3234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64736"/>
              <a:buFont typeface="Roboto"/>
              <a:buNone/>
            </a:pPr>
            <a:r>
              <a:rPr b="1" i="0" lang="fr" sz="105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February 2021</a:t>
            </a:r>
            <a:endParaRPr b="1" i="0" sz="105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24"/>
          <p:cNvSpPr/>
          <p:nvPr/>
        </p:nvSpPr>
        <p:spPr>
          <a:xfrm>
            <a:off x="4158492" y="3563139"/>
            <a:ext cx="4218251" cy="707886"/>
          </a:xfrm>
          <a:prstGeom prst="rect">
            <a:avLst/>
          </a:prstGeom>
          <a:noFill/>
          <a:ln cap="flat" cmpd="sng" w="25400">
            <a:solidFill>
              <a:srgbClr val="97B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000" u="sng" cap="none" strike="noStrike">
                <a:solidFill>
                  <a:srgbClr val="BEC3C7"/>
                </a:solidFill>
                <a:latin typeface="Arial"/>
                <a:ea typeface="Arial"/>
                <a:cs typeface="Arial"/>
                <a:sym typeface="Arial"/>
              </a:rPr>
              <a:t>Realized by</a:t>
            </a:r>
            <a:r>
              <a:rPr b="1" i="0" lang="fr" sz="2000" u="none" cap="none" strike="noStrike">
                <a:solidFill>
                  <a:srgbClr val="BEC3C7"/>
                </a:solidFill>
                <a:latin typeface="Arial"/>
                <a:ea typeface="Arial"/>
                <a:cs typeface="Arial"/>
                <a:sym typeface="Arial"/>
              </a:rPr>
              <a:t>: 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000" u="none" cap="none" strike="noStrike">
                <a:solidFill>
                  <a:srgbClr val="BEC3C7"/>
                </a:solidFill>
                <a:latin typeface="Arial"/>
                <a:ea typeface="Arial"/>
                <a:cs typeface="Arial"/>
                <a:sym typeface="Arial"/>
              </a:rPr>
              <a:t>Machfar Mohamed Souhayel</a:t>
            </a:r>
            <a:endParaRPr b="1" i="0" sz="2000" u="none" cap="none" strike="noStrike">
              <a:solidFill>
                <a:srgbClr val="BEC3C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/>
          <p:nvPr/>
        </p:nvSpPr>
        <p:spPr>
          <a:xfrm>
            <a:off x="63060" y="4288221"/>
            <a:ext cx="1933903" cy="81323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3"/>
          <p:cNvSpPr/>
          <p:nvPr/>
        </p:nvSpPr>
        <p:spPr>
          <a:xfrm>
            <a:off x="5896334" y="4456388"/>
            <a:ext cx="1965435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Version Control System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3"/>
          <p:cNvSpPr/>
          <p:nvPr/>
        </p:nvSpPr>
        <p:spPr>
          <a:xfrm>
            <a:off x="4635103" y="4452442"/>
            <a:ext cx="1240221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3"/>
          <p:cNvSpPr/>
          <p:nvPr/>
        </p:nvSpPr>
        <p:spPr>
          <a:xfrm>
            <a:off x="2002218" y="4456388"/>
            <a:ext cx="2617076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Responsive Web Design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3"/>
          <p:cNvSpPr/>
          <p:nvPr/>
        </p:nvSpPr>
        <p:spPr>
          <a:xfrm>
            <a:off x="8313685" y="4477407"/>
            <a:ext cx="504496" cy="55047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3"/>
          <p:cNvSpPr/>
          <p:nvPr/>
        </p:nvSpPr>
        <p:spPr>
          <a:xfrm>
            <a:off x="578068" y="178674"/>
            <a:ext cx="4540470" cy="2627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development Fundamentals: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0" name="Google Shape;240;p33"/>
          <p:cNvCxnSpPr>
            <a:stCxn id="234" idx="0"/>
          </p:cNvCxnSpPr>
          <p:nvPr/>
        </p:nvCxnSpPr>
        <p:spPr>
          <a:xfrm flipH="1" rot="5400000">
            <a:off x="31611" y="3289821"/>
            <a:ext cx="966900" cy="1029900"/>
          </a:xfrm>
          <a:prstGeom prst="bentConnector2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1" name="Google Shape;241;p33"/>
          <p:cNvCxnSpPr>
            <a:stCxn id="239" idx="1"/>
          </p:cNvCxnSpPr>
          <p:nvPr/>
        </p:nvCxnSpPr>
        <p:spPr>
          <a:xfrm flipH="1">
            <a:off x="-32" y="310054"/>
            <a:ext cx="578100" cy="509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2" name="Google Shape;242;p33"/>
          <p:cNvCxnSpPr>
            <a:stCxn id="239" idx="3"/>
          </p:cNvCxnSpPr>
          <p:nvPr/>
        </p:nvCxnSpPr>
        <p:spPr>
          <a:xfrm>
            <a:off x="5118538" y="310054"/>
            <a:ext cx="4025400" cy="5400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3" name="Google Shape;24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136" y="609600"/>
            <a:ext cx="7577959" cy="363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/>
          <p:nvPr/>
        </p:nvSpPr>
        <p:spPr>
          <a:xfrm>
            <a:off x="63060" y="4288221"/>
            <a:ext cx="1933903" cy="81323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4"/>
          <p:cNvSpPr/>
          <p:nvPr/>
        </p:nvSpPr>
        <p:spPr>
          <a:xfrm>
            <a:off x="5896334" y="4456388"/>
            <a:ext cx="1965435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Version Control System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4"/>
          <p:cNvSpPr/>
          <p:nvPr/>
        </p:nvSpPr>
        <p:spPr>
          <a:xfrm>
            <a:off x="4635103" y="4452442"/>
            <a:ext cx="1240221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4"/>
          <p:cNvSpPr/>
          <p:nvPr/>
        </p:nvSpPr>
        <p:spPr>
          <a:xfrm>
            <a:off x="2002218" y="4456388"/>
            <a:ext cx="2617076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Responsive Web Design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4"/>
          <p:cNvSpPr/>
          <p:nvPr/>
        </p:nvSpPr>
        <p:spPr>
          <a:xfrm>
            <a:off x="8313685" y="4477407"/>
            <a:ext cx="504496" cy="55047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4"/>
          <p:cNvSpPr/>
          <p:nvPr/>
        </p:nvSpPr>
        <p:spPr>
          <a:xfrm>
            <a:off x="578069" y="178674"/>
            <a:ext cx="3247698" cy="2627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HTML5, CSS3, JavaScript :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34"/>
          <p:cNvCxnSpPr>
            <a:stCxn id="248" idx="0"/>
          </p:cNvCxnSpPr>
          <p:nvPr/>
        </p:nvCxnSpPr>
        <p:spPr>
          <a:xfrm flipH="1" rot="5400000">
            <a:off x="31611" y="3289821"/>
            <a:ext cx="966900" cy="1029900"/>
          </a:xfrm>
          <a:prstGeom prst="bentConnector2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5" name="Google Shape;255;p34"/>
          <p:cNvCxnSpPr>
            <a:stCxn id="253" idx="1"/>
          </p:cNvCxnSpPr>
          <p:nvPr/>
        </p:nvCxnSpPr>
        <p:spPr>
          <a:xfrm flipH="1">
            <a:off x="-31" y="310054"/>
            <a:ext cx="578100" cy="509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6" name="Google Shape;256;p34"/>
          <p:cNvCxnSpPr>
            <a:stCxn id="253" idx="3"/>
          </p:cNvCxnSpPr>
          <p:nvPr/>
        </p:nvCxnSpPr>
        <p:spPr>
          <a:xfrm>
            <a:off x="3825767" y="310054"/>
            <a:ext cx="5318100" cy="5400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7" name="Google Shape;25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4607" y="483476"/>
            <a:ext cx="7641021" cy="3773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/>
          <p:nvPr/>
        </p:nvSpPr>
        <p:spPr>
          <a:xfrm>
            <a:off x="63060" y="4288221"/>
            <a:ext cx="1933903" cy="81323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5"/>
          <p:cNvSpPr/>
          <p:nvPr/>
        </p:nvSpPr>
        <p:spPr>
          <a:xfrm>
            <a:off x="5896334" y="4456388"/>
            <a:ext cx="1965435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Version Control System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5"/>
          <p:cNvSpPr/>
          <p:nvPr/>
        </p:nvSpPr>
        <p:spPr>
          <a:xfrm>
            <a:off x="4635103" y="4452442"/>
            <a:ext cx="1240221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5"/>
          <p:cNvSpPr/>
          <p:nvPr/>
        </p:nvSpPr>
        <p:spPr>
          <a:xfrm>
            <a:off x="2002218" y="4456388"/>
            <a:ext cx="2617076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Responsive Web Design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5"/>
          <p:cNvSpPr/>
          <p:nvPr/>
        </p:nvSpPr>
        <p:spPr>
          <a:xfrm>
            <a:off x="8313685" y="4477407"/>
            <a:ext cx="567556" cy="55047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5"/>
          <p:cNvSpPr/>
          <p:nvPr/>
        </p:nvSpPr>
        <p:spPr>
          <a:xfrm>
            <a:off x="578069" y="178674"/>
            <a:ext cx="3247698" cy="2627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HTML5, CSS3, JavaScript :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35"/>
          <p:cNvCxnSpPr>
            <a:stCxn id="262" idx="0"/>
          </p:cNvCxnSpPr>
          <p:nvPr/>
        </p:nvCxnSpPr>
        <p:spPr>
          <a:xfrm flipH="1" rot="5400000">
            <a:off x="31611" y="3289821"/>
            <a:ext cx="966900" cy="1029900"/>
          </a:xfrm>
          <a:prstGeom prst="bentConnector2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9" name="Google Shape;269;p35"/>
          <p:cNvCxnSpPr>
            <a:stCxn id="267" idx="1"/>
          </p:cNvCxnSpPr>
          <p:nvPr/>
        </p:nvCxnSpPr>
        <p:spPr>
          <a:xfrm flipH="1">
            <a:off x="-31" y="310054"/>
            <a:ext cx="578100" cy="509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0" name="Google Shape;270;p35"/>
          <p:cNvCxnSpPr>
            <a:stCxn id="267" idx="3"/>
          </p:cNvCxnSpPr>
          <p:nvPr/>
        </p:nvCxnSpPr>
        <p:spPr>
          <a:xfrm>
            <a:off x="3825767" y="310054"/>
            <a:ext cx="5318100" cy="5400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1" name="Google Shape;27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8689" y="557048"/>
            <a:ext cx="7577959" cy="369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/>
          <p:nvPr/>
        </p:nvSpPr>
        <p:spPr>
          <a:xfrm>
            <a:off x="63060" y="4288221"/>
            <a:ext cx="1933903" cy="81323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6"/>
          <p:cNvSpPr/>
          <p:nvPr/>
        </p:nvSpPr>
        <p:spPr>
          <a:xfrm>
            <a:off x="5896334" y="4456388"/>
            <a:ext cx="1965435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Version Control System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6"/>
          <p:cNvSpPr/>
          <p:nvPr/>
        </p:nvSpPr>
        <p:spPr>
          <a:xfrm>
            <a:off x="4635103" y="4452442"/>
            <a:ext cx="1240221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6"/>
          <p:cNvSpPr/>
          <p:nvPr/>
        </p:nvSpPr>
        <p:spPr>
          <a:xfrm>
            <a:off x="2002218" y="4456388"/>
            <a:ext cx="2617076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Responsive Web Design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6"/>
          <p:cNvSpPr/>
          <p:nvPr/>
        </p:nvSpPr>
        <p:spPr>
          <a:xfrm>
            <a:off x="8313685" y="4477407"/>
            <a:ext cx="567556" cy="55047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6"/>
          <p:cNvSpPr/>
          <p:nvPr/>
        </p:nvSpPr>
        <p:spPr>
          <a:xfrm>
            <a:off x="578069" y="178674"/>
            <a:ext cx="3247698" cy="2627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HTML5, CSS3, JavaScript :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p36"/>
          <p:cNvCxnSpPr>
            <a:stCxn id="276" idx="0"/>
          </p:cNvCxnSpPr>
          <p:nvPr/>
        </p:nvCxnSpPr>
        <p:spPr>
          <a:xfrm flipH="1" rot="5400000">
            <a:off x="31611" y="3289821"/>
            <a:ext cx="966900" cy="1029900"/>
          </a:xfrm>
          <a:prstGeom prst="bentConnector2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3" name="Google Shape;283;p36"/>
          <p:cNvCxnSpPr>
            <a:stCxn id="281" idx="1"/>
          </p:cNvCxnSpPr>
          <p:nvPr/>
        </p:nvCxnSpPr>
        <p:spPr>
          <a:xfrm flipH="1">
            <a:off x="-31" y="310054"/>
            <a:ext cx="578100" cy="509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4" name="Google Shape;284;p36"/>
          <p:cNvCxnSpPr>
            <a:stCxn id="281" idx="3"/>
          </p:cNvCxnSpPr>
          <p:nvPr/>
        </p:nvCxnSpPr>
        <p:spPr>
          <a:xfrm>
            <a:off x="3825767" y="310054"/>
            <a:ext cx="5318100" cy="5400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/>
          <p:nvPr/>
        </p:nvSpPr>
        <p:spPr>
          <a:xfrm>
            <a:off x="63060" y="4288221"/>
            <a:ext cx="1933903" cy="81323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7"/>
          <p:cNvSpPr/>
          <p:nvPr/>
        </p:nvSpPr>
        <p:spPr>
          <a:xfrm>
            <a:off x="5896334" y="4456388"/>
            <a:ext cx="1965435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Version Control System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7"/>
          <p:cNvSpPr/>
          <p:nvPr/>
        </p:nvSpPr>
        <p:spPr>
          <a:xfrm>
            <a:off x="4635103" y="4452442"/>
            <a:ext cx="1240221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7"/>
          <p:cNvSpPr/>
          <p:nvPr/>
        </p:nvSpPr>
        <p:spPr>
          <a:xfrm>
            <a:off x="2002218" y="4456388"/>
            <a:ext cx="2617076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Responsive Web Design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7"/>
          <p:cNvSpPr/>
          <p:nvPr/>
        </p:nvSpPr>
        <p:spPr>
          <a:xfrm>
            <a:off x="8313685" y="4477407"/>
            <a:ext cx="567556" cy="55047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7"/>
          <p:cNvSpPr/>
          <p:nvPr/>
        </p:nvSpPr>
        <p:spPr>
          <a:xfrm>
            <a:off x="578069" y="178674"/>
            <a:ext cx="3247698" cy="2627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Types of web developers :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5" name="Google Shape;295;p37"/>
          <p:cNvCxnSpPr>
            <a:stCxn id="289" idx="0"/>
          </p:cNvCxnSpPr>
          <p:nvPr/>
        </p:nvCxnSpPr>
        <p:spPr>
          <a:xfrm flipH="1" rot="5400000">
            <a:off x="31611" y="3289821"/>
            <a:ext cx="966900" cy="1029900"/>
          </a:xfrm>
          <a:prstGeom prst="bentConnector2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6" name="Google Shape;296;p37"/>
          <p:cNvCxnSpPr>
            <a:stCxn id="294" idx="1"/>
          </p:cNvCxnSpPr>
          <p:nvPr/>
        </p:nvCxnSpPr>
        <p:spPr>
          <a:xfrm flipH="1">
            <a:off x="-31" y="310054"/>
            <a:ext cx="578100" cy="509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7" name="Google Shape;297;p37"/>
          <p:cNvCxnSpPr>
            <a:stCxn id="294" idx="3"/>
          </p:cNvCxnSpPr>
          <p:nvPr/>
        </p:nvCxnSpPr>
        <p:spPr>
          <a:xfrm>
            <a:off x="3825767" y="310054"/>
            <a:ext cx="5318100" cy="5400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8" name="Google Shape;298;p37"/>
          <p:cNvPicPr preferRelativeResize="0"/>
          <p:nvPr/>
        </p:nvPicPr>
        <p:blipFill rotWithShape="1">
          <a:blip r:embed="rId3">
            <a:alphaModFix/>
          </a:blip>
          <a:srcRect b="5278" l="3656" r="3903" t="12203"/>
          <a:stretch/>
        </p:blipFill>
        <p:spPr>
          <a:xfrm>
            <a:off x="1093076" y="493987"/>
            <a:ext cx="7756634" cy="3741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/>
          <p:nvPr/>
        </p:nvSpPr>
        <p:spPr>
          <a:xfrm>
            <a:off x="63060" y="4288221"/>
            <a:ext cx="1933903" cy="81323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8"/>
          <p:cNvSpPr/>
          <p:nvPr/>
        </p:nvSpPr>
        <p:spPr>
          <a:xfrm>
            <a:off x="5896334" y="4456388"/>
            <a:ext cx="1965435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Version Control System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8"/>
          <p:cNvSpPr/>
          <p:nvPr/>
        </p:nvSpPr>
        <p:spPr>
          <a:xfrm>
            <a:off x="4635103" y="4452442"/>
            <a:ext cx="1240221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8"/>
          <p:cNvSpPr/>
          <p:nvPr/>
        </p:nvSpPr>
        <p:spPr>
          <a:xfrm>
            <a:off x="2002218" y="4456388"/>
            <a:ext cx="2617076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Responsive Web Design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8"/>
          <p:cNvSpPr/>
          <p:nvPr/>
        </p:nvSpPr>
        <p:spPr>
          <a:xfrm>
            <a:off x="8313685" y="4477407"/>
            <a:ext cx="567556" cy="55047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8"/>
          <p:cNvSpPr/>
          <p:nvPr/>
        </p:nvSpPr>
        <p:spPr>
          <a:xfrm>
            <a:off x="578069" y="178674"/>
            <a:ext cx="3247698" cy="2627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 vs static website  :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9" name="Google Shape;309;p38"/>
          <p:cNvCxnSpPr>
            <a:stCxn id="303" idx="0"/>
          </p:cNvCxnSpPr>
          <p:nvPr/>
        </p:nvCxnSpPr>
        <p:spPr>
          <a:xfrm flipH="1" rot="5400000">
            <a:off x="31611" y="3289821"/>
            <a:ext cx="966900" cy="1029900"/>
          </a:xfrm>
          <a:prstGeom prst="bentConnector2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0" name="Google Shape;310;p38"/>
          <p:cNvCxnSpPr>
            <a:stCxn id="308" idx="1"/>
          </p:cNvCxnSpPr>
          <p:nvPr/>
        </p:nvCxnSpPr>
        <p:spPr>
          <a:xfrm flipH="1">
            <a:off x="-31" y="310054"/>
            <a:ext cx="578100" cy="509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1" name="Google Shape;311;p38"/>
          <p:cNvCxnSpPr>
            <a:stCxn id="308" idx="3"/>
          </p:cNvCxnSpPr>
          <p:nvPr/>
        </p:nvCxnSpPr>
        <p:spPr>
          <a:xfrm>
            <a:off x="3825767" y="310054"/>
            <a:ext cx="5318100" cy="5400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2" name="Google Shape;312;p38"/>
          <p:cNvPicPr preferRelativeResize="0"/>
          <p:nvPr/>
        </p:nvPicPr>
        <p:blipFill rotWithShape="1">
          <a:blip r:embed="rId3">
            <a:alphaModFix/>
          </a:blip>
          <a:srcRect b="4969" l="2871" r="3170" t="12707"/>
          <a:stretch/>
        </p:blipFill>
        <p:spPr>
          <a:xfrm>
            <a:off x="1135116" y="515007"/>
            <a:ext cx="7756635" cy="3752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/>
          <p:nvPr/>
        </p:nvSpPr>
        <p:spPr>
          <a:xfrm>
            <a:off x="63060" y="4456387"/>
            <a:ext cx="1933903" cy="64507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9"/>
          <p:cNvSpPr/>
          <p:nvPr/>
        </p:nvSpPr>
        <p:spPr>
          <a:xfrm>
            <a:off x="5896334" y="4456388"/>
            <a:ext cx="1965435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Version Control System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9"/>
          <p:cNvSpPr/>
          <p:nvPr/>
        </p:nvSpPr>
        <p:spPr>
          <a:xfrm>
            <a:off x="4635103" y="4452442"/>
            <a:ext cx="1240221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9"/>
          <p:cNvSpPr/>
          <p:nvPr/>
        </p:nvSpPr>
        <p:spPr>
          <a:xfrm>
            <a:off x="2002218" y="4277710"/>
            <a:ext cx="2617076" cy="82375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Responsive Web Design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9"/>
          <p:cNvSpPr/>
          <p:nvPr/>
        </p:nvSpPr>
        <p:spPr>
          <a:xfrm>
            <a:off x="8313685" y="4477407"/>
            <a:ext cx="567556" cy="55047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39"/>
          <p:cNvCxnSpPr>
            <a:stCxn id="320" idx="0"/>
          </p:cNvCxnSpPr>
          <p:nvPr/>
        </p:nvCxnSpPr>
        <p:spPr>
          <a:xfrm rot="10800000">
            <a:off x="3310756" y="10"/>
            <a:ext cx="0" cy="4277700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Man Thinking - Free people icons" id="323" name="Google Shape;32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986" y="408209"/>
            <a:ext cx="2480442" cy="3301944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324" name="Google Shape;324;p39"/>
          <p:cNvSpPr/>
          <p:nvPr/>
        </p:nvSpPr>
        <p:spPr>
          <a:xfrm>
            <a:off x="3605048" y="725214"/>
            <a:ext cx="5360275" cy="270115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Responsive Web Design?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/>
          <p:nvPr/>
        </p:nvSpPr>
        <p:spPr>
          <a:xfrm>
            <a:off x="63060" y="4456387"/>
            <a:ext cx="1933903" cy="64507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0"/>
          <p:cNvSpPr/>
          <p:nvPr/>
        </p:nvSpPr>
        <p:spPr>
          <a:xfrm>
            <a:off x="5896334" y="4456388"/>
            <a:ext cx="1965435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Version Control System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0"/>
          <p:cNvSpPr/>
          <p:nvPr/>
        </p:nvSpPr>
        <p:spPr>
          <a:xfrm>
            <a:off x="4635103" y="4452442"/>
            <a:ext cx="1240221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0"/>
          <p:cNvSpPr/>
          <p:nvPr/>
        </p:nvSpPr>
        <p:spPr>
          <a:xfrm>
            <a:off x="2002218" y="4277710"/>
            <a:ext cx="2617076" cy="82375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Responsive Web Design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0"/>
          <p:cNvSpPr/>
          <p:nvPr/>
        </p:nvSpPr>
        <p:spPr>
          <a:xfrm>
            <a:off x="8313685" y="4477407"/>
            <a:ext cx="567556" cy="55047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4" name="Google Shape;334;p40"/>
          <p:cNvCxnSpPr>
            <a:stCxn id="332" idx="0"/>
          </p:cNvCxnSpPr>
          <p:nvPr/>
        </p:nvCxnSpPr>
        <p:spPr>
          <a:xfrm rot="10800000">
            <a:off x="3310756" y="10"/>
            <a:ext cx="0" cy="4277700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5" name="Google Shape;335;p40"/>
          <p:cNvSpPr/>
          <p:nvPr/>
        </p:nvSpPr>
        <p:spPr>
          <a:xfrm>
            <a:off x="3605048" y="725214"/>
            <a:ext cx="5360400" cy="2701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b="1" i="0" lang="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Responsive web design makes your web page look good on all     devices.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b="1" i="0" lang="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Responsive web design uses only HTML and CSS.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b="1" i="0" lang="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Responsive web design is not a program or a JavaScript.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dea Think Thinking Man Svg Png Icon Free Download (#453906) -  OnlineWebFonts.COM" id="336" name="Google Shape;33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252" y="712623"/>
            <a:ext cx="2703238" cy="2703238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/>
          <p:nvPr/>
        </p:nvSpPr>
        <p:spPr>
          <a:xfrm>
            <a:off x="63060" y="4456387"/>
            <a:ext cx="1933903" cy="64507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1"/>
          <p:cNvSpPr/>
          <p:nvPr/>
        </p:nvSpPr>
        <p:spPr>
          <a:xfrm>
            <a:off x="5896334" y="4456388"/>
            <a:ext cx="1965435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Version Control System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1"/>
          <p:cNvSpPr/>
          <p:nvPr/>
        </p:nvSpPr>
        <p:spPr>
          <a:xfrm>
            <a:off x="4635103" y="4452442"/>
            <a:ext cx="1240221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1"/>
          <p:cNvSpPr/>
          <p:nvPr/>
        </p:nvSpPr>
        <p:spPr>
          <a:xfrm>
            <a:off x="2002218" y="4277710"/>
            <a:ext cx="2617076" cy="82375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Responsive Web Design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1"/>
          <p:cNvSpPr/>
          <p:nvPr/>
        </p:nvSpPr>
        <p:spPr>
          <a:xfrm>
            <a:off x="8313685" y="4477407"/>
            <a:ext cx="567556" cy="55047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6" name="Google Shape;346;p41"/>
          <p:cNvCxnSpPr>
            <a:stCxn id="344" idx="0"/>
          </p:cNvCxnSpPr>
          <p:nvPr/>
        </p:nvCxnSpPr>
        <p:spPr>
          <a:xfrm rot="10800000">
            <a:off x="3310756" y="10"/>
            <a:ext cx="0" cy="4277700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7" name="Google Shape;347;p41"/>
          <p:cNvSpPr/>
          <p:nvPr/>
        </p:nvSpPr>
        <p:spPr>
          <a:xfrm>
            <a:off x="220716" y="704192"/>
            <a:ext cx="5812220" cy="312157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6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Designing for the best experience for all users: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pages can be viewed using many different devices: Desktops, tablets and Phones.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Your Web page should look good, and easy to use, regardless of the device.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pages should not leave out information to fit smaller devices, but rather adapt its content to fit any device: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41"/>
          <p:cNvPicPr preferRelativeResize="0"/>
          <p:nvPr/>
        </p:nvPicPr>
        <p:blipFill rotWithShape="1">
          <a:blip r:embed="rId3">
            <a:alphaModFix/>
          </a:blip>
          <a:srcRect b="0" l="5117" r="55109" t="35801"/>
          <a:stretch/>
        </p:blipFill>
        <p:spPr>
          <a:xfrm>
            <a:off x="6316717" y="0"/>
            <a:ext cx="2501462" cy="1944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1"/>
          <p:cNvPicPr preferRelativeResize="0"/>
          <p:nvPr/>
        </p:nvPicPr>
        <p:blipFill rotWithShape="1">
          <a:blip r:embed="rId3">
            <a:alphaModFix/>
          </a:blip>
          <a:srcRect b="0" l="55839" r="22449" t="38814"/>
          <a:stretch/>
        </p:blipFill>
        <p:spPr>
          <a:xfrm>
            <a:off x="6190594" y="2154620"/>
            <a:ext cx="1471447" cy="1818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1"/>
          <p:cNvPicPr preferRelativeResize="0"/>
          <p:nvPr/>
        </p:nvPicPr>
        <p:blipFill rotWithShape="1">
          <a:blip r:embed="rId3">
            <a:alphaModFix/>
          </a:blip>
          <a:srcRect b="14467" l="84848" r="2381" t="33917"/>
          <a:stretch/>
        </p:blipFill>
        <p:spPr>
          <a:xfrm>
            <a:off x="7914290" y="2165131"/>
            <a:ext cx="872358" cy="1597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/>
          <p:nvPr/>
        </p:nvSpPr>
        <p:spPr>
          <a:xfrm>
            <a:off x="63060" y="4456387"/>
            <a:ext cx="1933903" cy="64507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2"/>
          <p:cNvSpPr/>
          <p:nvPr/>
        </p:nvSpPr>
        <p:spPr>
          <a:xfrm>
            <a:off x="5896334" y="4456388"/>
            <a:ext cx="1965435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Version Control System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2"/>
          <p:cNvSpPr/>
          <p:nvPr/>
        </p:nvSpPr>
        <p:spPr>
          <a:xfrm>
            <a:off x="4635103" y="4452442"/>
            <a:ext cx="1240221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2"/>
          <p:cNvSpPr/>
          <p:nvPr/>
        </p:nvSpPr>
        <p:spPr>
          <a:xfrm>
            <a:off x="2002218" y="4277710"/>
            <a:ext cx="2617076" cy="82375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Responsive Web Design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2"/>
          <p:cNvSpPr/>
          <p:nvPr/>
        </p:nvSpPr>
        <p:spPr>
          <a:xfrm>
            <a:off x="8313685" y="4477407"/>
            <a:ext cx="567556" cy="55047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0" name="Google Shape;360;p42"/>
          <p:cNvCxnSpPr>
            <a:stCxn id="358" idx="0"/>
          </p:cNvCxnSpPr>
          <p:nvPr/>
        </p:nvCxnSpPr>
        <p:spPr>
          <a:xfrm rot="10800000">
            <a:off x="3310756" y="10"/>
            <a:ext cx="0" cy="4277700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Man Thinking - Free people icons" id="361" name="Google Shape;36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986" y="408209"/>
            <a:ext cx="2480442" cy="3301944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362" name="Google Shape;362;p42"/>
          <p:cNvSpPr/>
          <p:nvPr/>
        </p:nvSpPr>
        <p:spPr>
          <a:xfrm>
            <a:off x="3563006" y="1145627"/>
            <a:ext cx="5360275" cy="165012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can we use it?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/>
          <p:nvPr>
            <p:ph type="title"/>
          </p:nvPr>
        </p:nvSpPr>
        <p:spPr>
          <a:xfrm>
            <a:off x="217131" y="178675"/>
            <a:ext cx="8520600" cy="8198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6975"/>
              <a:buNone/>
            </a:pPr>
            <a:r>
              <a:rPr lang="fr" sz="3577"/>
              <a:t>What are we going to do today?</a:t>
            </a:r>
            <a:endParaRPr sz="3577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cxnSp>
        <p:nvCxnSpPr>
          <p:cNvPr id="111" name="Google Shape;111;p25"/>
          <p:cNvCxnSpPr/>
          <p:nvPr/>
        </p:nvCxnSpPr>
        <p:spPr>
          <a:xfrm flipH="1" rot="-5400000">
            <a:off x="-1688881" y="3191860"/>
            <a:ext cx="3871748" cy="31531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" name="Google Shape;112;p25"/>
          <p:cNvCxnSpPr/>
          <p:nvPr/>
        </p:nvCxnSpPr>
        <p:spPr>
          <a:xfrm>
            <a:off x="241738" y="1912876"/>
            <a:ext cx="704193" cy="1588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" name="Google Shape;113;p25"/>
          <p:cNvCxnSpPr/>
          <p:nvPr/>
        </p:nvCxnSpPr>
        <p:spPr>
          <a:xfrm>
            <a:off x="246993" y="3095293"/>
            <a:ext cx="704193" cy="1588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25"/>
          <p:cNvCxnSpPr/>
          <p:nvPr/>
        </p:nvCxnSpPr>
        <p:spPr>
          <a:xfrm>
            <a:off x="262759" y="3983421"/>
            <a:ext cx="704193" cy="1588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25"/>
          <p:cNvCxnSpPr/>
          <p:nvPr/>
        </p:nvCxnSpPr>
        <p:spPr>
          <a:xfrm>
            <a:off x="262759" y="4834750"/>
            <a:ext cx="704193" cy="1588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25"/>
          <p:cNvSpPr/>
          <p:nvPr/>
        </p:nvSpPr>
        <p:spPr>
          <a:xfrm>
            <a:off x="966952" y="1807773"/>
            <a:ext cx="231227" cy="220717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5"/>
          <p:cNvSpPr/>
          <p:nvPr/>
        </p:nvSpPr>
        <p:spPr>
          <a:xfrm>
            <a:off x="982718" y="4724392"/>
            <a:ext cx="231227" cy="220717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5"/>
          <p:cNvSpPr/>
          <p:nvPr/>
        </p:nvSpPr>
        <p:spPr>
          <a:xfrm>
            <a:off x="987973" y="3878318"/>
            <a:ext cx="231227" cy="220717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5"/>
          <p:cNvSpPr/>
          <p:nvPr/>
        </p:nvSpPr>
        <p:spPr>
          <a:xfrm>
            <a:off x="961697" y="2979680"/>
            <a:ext cx="231227" cy="220717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5"/>
          <p:cNvSpPr txBox="1"/>
          <p:nvPr/>
        </p:nvSpPr>
        <p:spPr>
          <a:xfrm>
            <a:off x="1292772" y="1723688"/>
            <a:ext cx="183931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rgbClr val="181C26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800" u="none" cap="none" strike="noStrike">
              <a:solidFill>
                <a:srgbClr val="181C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5"/>
          <p:cNvSpPr txBox="1"/>
          <p:nvPr/>
        </p:nvSpPr>
        <p:spPr>
          <a:xfrm>
            <a:off x="1019508" y="2900858"/>
            <a:ext cx="362607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web design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5"/>
          <p:cNvSpPr txBox="1"/>
          <p:nvPr/>
        </p:nvSpPr>
        <p:spPr>
          <a:xfrm>
            <a:off x="1445172" y="3778467"/>
            <a:ext cx="114037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5"/>
          <p:cNvSpPr txBox="1"/>
          <p:nvPr/>
        </p:nvSpPr>
        <p:spPr>
          <a:xfrm>
            <a:off x="1481960" y="4624543"/>
            <a:ext cx="362607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Version control system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5"/>
          <p:cNvSpPr/>
          <p:nvPr/>
        </p:nvSpPr>
        <p:spPr>
          <a:xfrm>
            <a:off x="4561465" y="1324304"/>
            <a:ext cx="3720661" cy="124022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889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development Fundamentals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⮚"/>
            </a:pPr>
            <a:r>
              <a:rPr b="1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HTML5, CSS3, Javascript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⮚"/>
            </a:pPr>
            <a:r>
              <a:rPr b="1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Types of web developers</a:t>
            </a:r>
            <a:endParaRPr/>
          </a:p>
          <a:p>
            <a:pPr indent="-7620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⮚"/>
            </a:pPr>
            <a:r>
              <a:rPr b="1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Dynamic vs static website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5"/>
          <p:cNvSpPr/>
          <p:nvPr/>
        </p:nvSpPr>
        <p:spPr>
          <a:xfrm>
            <a:off x="4566731" y="2674879"/>
            <a:ext cx="3720661" cy="825057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889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1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Responsive web design ?</a:t>
            </a:r>
            <a:endParaRPr/>
          </a:p>
          <a:p>
            <a:pPr indent="-7620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⮚"/>
            </a:pPr>
            <a:r>
              <a:rPr b="1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How can we use it ? 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5"/>
          <p:cNvSpPr/>
          <p:nvPr/>
        </p:nvSpPr>
        <p:spPr>
          <a:xfrm>
            <a:off x="4561476" y="3594541"/>
            <a:ext cx="3720661" cy="96693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889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1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⮚"/>
            </a:pPr>
            <a:r>
              <a:rPr b="1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Environment setup</a:t>
            </a:r>
            <a:endParaRPr/>
          </a:p>
          <a:p>
            <a:pPr indent="-7620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⮚"/>
            </a:pPr>
            <a:r>
              <a:rPr b="1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Creating the website from scratch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5"/>
          <p:cNvSpPr/>
          <p:nvPr/>
        </p:nvSpPr>
        <p:spPr>
          <a:xfrm>
            <a:off x="4577241" y="4712583"/>
            <a:ext cx="3720661" cy="237783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⮚"/>
            </a:pPr>
            <a:r>
              <a:rPr b="0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Git/GitHub</a:t>
            </a:r>
            <a:r>
              <a:rPr b="0" i="0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25"/>
          <p:cNvCxnSpPr/>
          <p:nvPr/>
        </p:nvCxnSpPr>
        <p:spPr>
          <a:xfrm flipH="1" rot="10800000">
            <a:off x="8282126" y="1818288"/>
            <a:ext cx="861874" cy="1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" name="Google Shape;129;p25"/>
          <p:cNvCxnSpPr/>
          <p:nvPr/>
        </p:nvCxnSpPr>
        <p:spPr>
          <a:xfrm flipH="1" rot="10800000">
            <a:off x="8282126" y="3084786"/>
            <a:ext cx="861874" cy="1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25"/>
          <p:cNvCxnSpPr/>
          <p:nvPr/>
        </p:nvCxnSpPr>
        <p:spPr>
          <a:xfrm flipH="1" rot="10800000">
            <a:off x="8282126" y="4056992"/>
            <a:ext cx="861874" cy="1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25"/>
          <p:cNvCxnSpPr/>
          <p:nvPr/>
        </p:nvCxnSpPr>
        <p:spPr>
          <a:xfrm flipH="1" rot="10800000">
            <a:off x="8282126" y="4818993"/>
            <a:ext cx="861874" cy="1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3"/>
          <p:cNvSpPr/>
          <p:nvPr/>
        </p:nvSpPr>
        <p:spPr>
          <a:xfrm>
            <a:off x="63060" y="4456387"/>
            <a:ext cx="1933903" cy="64507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3"/>
          <p:cNvSpPr/>
          <p:nvPr/>
        </p:nvSpPr>
        <p:spPr>
          <a:xfrm>
            <a:off x="5896334" y="4456388"/>
            <a:ext cx="1965435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Version Control System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3"/>
          <p:cNvSpPr/>
          <p:nvPr/>
        </p:nvSpPr>
        <p:spPr>
          <a:xfrm>
            <a:off x="4635103" y="4452442"/>
            <a:ext cx="1240221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3"/>
          <p:cNvSpPr/>
          <p:nvPr/>
        </p:nvSpPr>
        <p:spPr>
          <a:xfrm>
            <a:off x="2002218" y="4277710"/>
            <a:ext cx="2617076" cy="82375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Responsive Web Design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43"/>
          <p:cNvSpPr/>
          <p:nvPr/>
        </p:nvSpPr>
        <p:spPr>
          <a:xfrm>
            <a:off x="8313685" y="4477407"/>
            <a:ext cx="567556" cy="55047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43"/>
          <p:cNvSpPr/>
          <p:nvPr/>
        </p:nvSpPr>
        <p:spPr>
          <a:xfrm>
            <a:off x="168166" y="273269"/>
            <a:ext cx="3909848" cy="342637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600" u="none" cap="none" strike="noStrike">
                <a:solidFill>
                  <a:srgbClr val="25ACFF"/>
                </a:solidFill>
                <a:latin typeface="Arial"/>
                <a:ea typeface="Arial"/>
                <a:cs typeface="Arial"/>
                <a:sym typeface="Arial"/>
              </a:rPr>
              <a:t>Setting The Viewport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&lt;meta name="viewport" content="width=device-width, initial-scale=1.0"&gt;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gives the browser instructions on how to control the page's dimensions and scaling.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width=device-width part sets the width of the page to follow the screen-width of the device (which will vary depending on the device).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initial-scale=1.0 part sets the initial zoom level when the page is first loaded by the browser.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3"/>
          <p:cNvSpPr/>
          <p:nvPr/>
        </p:nvSpPr>
        <p:spPr>
          <a:xfrm>
            <a:off x="4671848" y="215462"/>
            <a:ext cx="4230413" cy="3536731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600" u="none" cap="none" strike="noStrike">
                <a:solidFill>
                  <a:srgbClr val="25ACFF"/>
                </a:solidFill>
                <a:latin typeface="Arial"/>
                <a:ea typeface="Arial"/>
                <a:cs typeface="Arial"/>
                <a:sym typeface="Arial"/>
              </a:rPr>
              <a:t>What is a Media Query?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f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 query is a CSS technique introduced in CSS3.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f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uses the @media rule to include a block of CSS properties only if a certain condition is true.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f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@media only screen and (max-width: 600px)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f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body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f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background-color: lightblue;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f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f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Google Shape;374;p43"/>
          <p:cNvCxnSpPr>
            <a:stCxn id="370" idx="0"/>
          </p:cNvCxnSpPr>
          <p:nvPr/>
        </p:nvCxnSpPr>
        <p:spPr>
          <a:xfrm rot="10800000">
            <a:off x="3310756" y="3699610"/>
            <a:ext cx="0" cy="578100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5" name="Google Shape;375;p43"/>
          <p:cNvCxnSpPr>
            <a:stCxn id="372" idx="3"/>
            <a:endCxn id="373" idx="1"/>
          </p:cNvCxnSpPr>
          <p:nvPr/>
        </p:nvCxnSpPr>
        <p:spPr>
          <a:xfrm flipH="1" rot="10800000">
            <a:off x="4078014" y="1983756"/>
            <a:ext cx="593700" cy="2700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Idea Think Thinking Man Svg Png Icon Free Download (#453906) -  OnlineWebFonts.COM" id="376" name="Google Shape;37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4807" y="336331"/>
            <a:ext cx="607082" cy="607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"/>
          <p:cNvSpPr/>
          <p:nvPr/>
        </p:nvSpPr>
        <p:spPr>
          <a:xfrm>
            <a:off x="63060" y="4456387"/>
            <a:ext cx="1933903" cy="64507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4"/>
          <p:cNvSpPr/>
          <p:nvPr/>
        </p:nvSpPr>
        <p:spPr>
          <a:xfrm>
            <a:off x="5896334" y="4456388"/>
            <a:ext cx="1965435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Version Control System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4"/>
          <p:cNvSpPr/>
          <p:nvPr/>
        </p:nvSpPr>
        <p:spPr>
          <a:xfrm>
            <a:off x="4635103" y="4246179"/>
            <a:ext cx="1240221" cy="851335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4"/>
          <p:cNvSpPr/>
          <p:nvPr/>
        </p:nvSpPr>
        <p:spPr>
          <a:xfrm>
            <a:off x="2002218" y="4456386"/>
            <a:ext cx="2617076" cy="64507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Responsive Web Design</a:t>
            </a:r>
            <a:endParaRPr b="1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4"/>
          <p:cNvSpPr/>
          <p:nvPr/>
        </p:nvSpPr>
        <p:spPr>
          <a:xfrm>
            <a:off x="8313685" y="4477407"/>
            <a:ext cx="567556" cy="55047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6" name="Google Shape;386;p44"/>
          <p:cNvCxnSpPr>
            <a:stCxn id="383" idx="0"/>
          </p:cNvCxnSpPr>
          <p:nvPr/>
        </p:nvCxnSpPr>
        <p:spPr>
          <a:xfrm flipH="1" rot="5400000">
            <a:off x="2364864" y="1355829"/>
            <a:ext cx="525600" cy="5255100"/>
          </a:xfrm>
          <a:prstGeom prst="bentConnector2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87" name="Google Shape;387;p44"/>
          <p:cNvCxnSpPr/>
          <p:nvPr/>
        </p:nvCxnSpPr>
        <p:spPr>
          <a:xfrm flipH="1" rot="10800000">
            <a:off x="0" y="798786"/>
            <a:ext cx="3184634" cy="10511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88" name="Google Shape;388;p44"/>
          <p:cNvCxnSpPr/>
          <p:nvPr/>
        </p:nvCxnSpPr>
        <p:spPr>
          <a:xfrm flipH="1" rot="10800000">
            <a:off x="0" y="1949669"/>
            <a:ext cx="3184634" cy="10511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89" name="Google Shape;389;p44"/>
          <p:cNvCxnSpPr/>
          <p:nvPr/>
        </p:nvCxnSpPr>
        <p:spPr>
          <a:xfrm flipH="1" rot="10800000">
            <a:off x="0" y="2995448"/>
            <a:ext cx="3184634" cy="10511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90" name="Google Shape;390;p44"/>
          <p:cNvSpPr/>
          <p:nvPr/>
        </p:nvSpPr>
        <p:spPr>
          <a:xfrm>
            <a:off x="3195143" y="472967"/>
            <a:ext cx="5496911" cy="651641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ACA5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800" u="none" cap="none" strike="noStrike">
                <a:solidFill>
                  <a:srgbClr val="242A39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  <a:endParaRPr b="1" i="0" sz="2800" u="none" cap="none" strike="noStrike">
              <a:solidFill>
                <a:srgbClr val="242A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4"/>
          <p:cNvSpPr/>
          <p:nvPr/>
        </p:nvSpPr>
        <p:spPr>
          <a:xfrm>
            <a:off x="3216165" y="1581806"/>
            <a:ext cx="5507421" cy="777766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ACA5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800" u="none" cap="none" strike="noStrike">
                <a:solidFill>
                  <a:srgbClr val="242A39"/>
                </a:solidFill>
                <a:latin typeface="Arial"/>
                <a:ea typeface="Arial"/>
                <a:cs typeface="Arial"/>
                <a:sym typeface="Arial"/>
              </a:rPr>
              <a:t>Environment setup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4"/>
          <p:cNvSpPr/>
          <p:nvPr/>
        </p:nvSpPr>
        <p:spPr>
          <a:xfrm>
            <a:off x="3205655" y="2480446"/>
            <a:ext cx="5538952" cy="1040520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ACA5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800" u="none" cap="none" strike="noStrike">
                <a:solidFill>
                  <a:srgbClr val="242A39"/>
                </a:solidFill>
                <a:latin typeface="Arial"/>
                <a:ea typeface="Arial"/>
                <a:cs typeface="Arial"/>
                <a:sym typeface="Arial"/>
              </a:rPr>
              <a:t>Creating the website from scratch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5"/>
          <p:cNvSpPr/>
          <p:nvPr/>
        </p:nvSpPr>
        <p:spPr>
          <a:xfrm>
            <a:off x="63060" y="4456387"/>
            <a:ext cx="1933903" cy="64507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5"/>
          <p:cNvSpPr/>
          <p:nvPr/>
        </p:nvSpPr>
        <p:spPr>
          <a:xfrm>
            <a:off x="5896334" y="4256690"/>
            <a:ext cx="2165100" cy="84477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Version Control System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5"/>
          <p:cNvSpPr/>
          <p:nvPr/>
        </p:nvSpPr>
        <p:spPr>
          <a:xfrm>
            <a:off x="4635103" y="4456386"/>
            <a:ext cx="1240221" cy="64112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5"/>
          <p:cNvSpPr/>
          <p:nvPr/>
        </p:nvSpPr>
        <p:spPr>
          <a:xfrm>
            <a:off x="2002218" y="4456386"/>
            <a:ext cx="2617076" cy="64507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Responsive Web Design</a:t>
            </a:r>
            <a:endParaRPr b="1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5"/>
          <p:cNvSpPr/>
          <p:nvPr/>
        </p:nvSpPr>
        <p:spPr>
          <a:xfrm>
            <a:off x="8313685" y="4477407"/>
            <a:ext cx="567556" cy="55047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5"/>
          <p:cNvSpPr/>
          <p:nvPr/>
        </p:nvSpPr>
        <p:spPr>
          <a:xfrm>
            <a:off x="578069" y="178674"/>
            <a:ext cx="1681655" cy="2627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Git/ GitHub: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3" name="Google Shape;403;p45"/>
          <p:cNvCxnSpPr>
            <a:stCxn id="398" idx="0"/>
          </p:cNvCxnSpPr>
          <p:nvPr/>
        </p:nvCxnSpPr>
        <p:spPr>
          <a:xfrm rot="-5400000">
            <a:off x="7809134" y="2921840"/>
            <a:ext cx="504600" cy="2165100"/>
          </a:xfrm>
          <a:prstGeom prst="bentConnector2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4" name="Google Shape;404;p45"/>
          <p:cNvCxnSpPr>
            <a:endCxn id="402" idx="1"/>
          </p:cNvCxnSpPr>
          <p:nvPr/>
        </p:nvCxnSpPr>
        <p:spPr>
          <a:xfrm flipH="1" rot="10800000">
            <a:off x="-31" y="310054"/>
            <a:ext cx="578100" cy="5400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6"/>
          <p:cNvSpPr/>
          <p:nvPr/>
        </p:nvSpPr>
        <p:spPr>
          <a:xfrm>
            <a:off x="63060" y="4456387"/>
            <a:ext cx="1933903" cy="64507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6"/>
          <p:cNvSpPr/>
          <p:nvPr/>
        </p:nvSpPr>
        <p:spPr>
          <a:xfrm>
            <a:off x="5896334" y="4256690"/>
            <a:ext cx="2165100" cy="84477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Version Control System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6"/>
          <p:cNvSpPr/>
          <p:nvPr/>
        </p:nvSpPr>
        <p:spPr>
          <a:xfrm>
            <a:off x="4635103" y="4456386"/>
            <a:ext cx="1240221" cy="64112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0" i="0" sz="1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46"/>
          <p:cNvSpPr/>
          <p:nvPr/>
        </p:nvSpPr>
        <p:spPr>
          <a:xfrm>
            <a:off x="2002218" y="4456386"/>
            <a:ext cx="2617076" cy="64507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Responsive Web Design</a:t>
            </a:r>
            <a:endParaRPr b="1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6"/>
          <p:cNvSpPr/>
          <p:nvPr/>
        </p:nvSpPr>
        <p:spPr>
          <a:xfrm>
            <a:off x="8313685" y="4477407"/>
            <a:ext cx="567556" cy="55047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3">
            <a:alphaModFix/>
          </a:blip>
          <a:srcRect b="4948" l="2749" r="9035" t="12917"/>
          <a:stretch/>
        </p:blipFill>
        <p:spPr>
          <a:xfrm>
            <a:off x="1124606" y="515008"/>
            <a:ext cx="7052441" cy="368913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/>
          <p:nvPr/>
        </p:nvSpPr>
        <p:spPr>
          <a:xfrm>
            <a:off x="63060" y="4288221"/>
            <a:ext cx="1933903" cy="81323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5896334" y="4456388"/>
            <a:ext cx="1965435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Version Control System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4635103" y="4452442"/>
            <a:ext cx="1240221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2002218" y="4456388"/>
            <a:ext cx="2617076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Responsive Web Design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8313685" y="4477407"/>
            <a:ext cx="504496" cy="55047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578068" y="178674"/>
            <a:ext cx="4540470" cy="2627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development Fundamentals: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26"/>
          <p:cNvCxnSpPr>
            <a:stCxn id="137" idx="0"/>
          </p:cNvCxnSpPr>
          <p:nvPr/>
        </p:nvCxnSpPr>
        <p:spPr>
          <a:xfrm flipH="1" rot="5400000">
            <a:off x="31611" y="3289821"/>
            <a:ext cx="966900" cy="1029900"/>
          </a:xfrm>
          <a:prstGeom prst="bentConnector2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26"/>
          <p:cNvCxnSpPr>
            <a:stCxn id="142" idx="1"/>
          </p:cNvCxnSpPr>
          <p:nvPr/>
        </p:nvCxnSpPr>
        <p:spPr>
          <a:xfrm flipH="1">
            <a:off x="-32" y="310054"/>
            <a:ext cx="578100" cy="509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26"/>
          <p:cNvCxnSpPr>
            <a:stCxn id="142" idx="3"/>
          </p:cNvCxnSpPr>
          <p:nvPr/>
        </p:nvCxnSpPr>
        <p:spPr>
          <a:xfrm>
            <a:off x="5118538" y="310054"/>
            <a:ext cx="4025400" cy="5400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/>
          <p:nvPr/>
        </p:nvSpPr>
        <p:spPr>
          <a:xfrm>
            <a:off x="63060" y="4288221"/>
            <a:ext cx="1933903" cy="81323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/>
          <p:nvPr/>
        </p:nvSpPr>
        <p:spPr>
          <a:xfrm>
            <a:off x="5896334" y="4456388"/>
            <a:ext cx="1965435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Version Control System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4635103" y="4452442"/>
            <a:ext cx="1240221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2002218" y="4456388"/>
            <a:ext cx="2617076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Responsive Web Design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8313685" y="4477407"/>
            <a:ext cx="504496" cy="55047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578068" y="178674"/>
            <a:ext cx="4540470" cy="2627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development Fundamentals: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" name="Google Shape;156;p27"/>
          <p:cNvCxnSpPr>
            <a:stCxn id="150" idx="0"/>
          </p:cNvCxnSpPr>
          <p:nvPr/>
        </p:nvCxnSpPr>
        <p:spPr>
          <a:xfrm flipH="1" rot="5400000">
            <a:off x="31611" y="3289821"/>
            <a:ext cx="966900" cy="1029900"/>
          </a:xfrm>
          <a:prstGeom prst="bentConnector2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27"/>
          <p:cNvCxnSpPr>
            <a:stCxn id="155" idx="1"/>
          </p:cNvCxnSpPr>
          <p:nvPr/>
        </p:nvCxnSpPr>
        <p:spPr>
          <a:xfrm flipH="1">
            <a:off x="-32" y="310054"/>
            <a:ext cx="578100" cy="509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7"/>
          <p:cNvCxnSpPr>
            <a:stCxn id="155" idx="3"/>
          </p:cNvCxnSpPr>
          <p:nvPr/>
        </p:nvCxnSpPr>
        <p:spPr>
          <a:xfrm>
            <a:off x="5118538" y="310054"/>
            <a:ext cx="4025400" cy="5400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9" name="Google Shape;159;p27"/>
          <p:cNvPicPr preferRelativeResize="0"/>
          <p:nvPr/>
        </p:nvPicPr>
        <p:blipFill rotWithShape="1">
          <a:blip r:embed="rId3">
            <a:alphaModFix/>
          </a:blip>
          <a:srcRect b="5603" l="3803" r="9314" t="12083"/>
          <a:stretch/>
        </p:blipFill>
        <p:spPr>
          <a:xfrm>
            <a:off x="1124606" y="504497"/>
            <a:ext cx="6926318" cy="3678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/>
          <p:nvPr/>
        </p:nvSpPr>
        <p:spPr>
          <a:xfrm>
            <a:off x="63060" y="4288221"/>
            <a:ext cx="1933903" cy="81323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/>
          <p:nvPr/>
        </p:nvSpPr>
        <p:spPr>
          <a:xfrm>
            <a:off x="5896334" y="4456388"/>
            <a:ext cx="1965435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Version Control System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/>
          <p:nvPr/>
        </p:nvSpPr>
        <p:spPr>
          <a:xfrm>
            <a:off x="4635103" y="4452442"/>
            <a:ext cx="1240221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2002218" y="4456388"/>
            <a:ext cx="2617076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Responsive Web Design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8313685" y="4477407"/>
            <a:ext cx="504496" cy="55047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8"/>
          <p:cNvSpPr/>
          <p:nvPr/>
        </p:nvSpPr>
        <p:spPr>
          <a:xfrm>
            <a:off x="578068" y="178674"/>
            <a:ext cx="4540470" cy="2627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development Fundamentals: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p28"/>
          <p:cNvCxnSpPr>
            <a:stCxn id="164" idx="0"/>
          </p:cNvCxnSpPr>
          <p:nvPr/>
        </p:nvCxnSpPr>
        <p:spPr>
          <a:xfrm flipH="1" rot="5400000">
            <a:off x="31611" y="3289821"/>
            <a:ext cx="966900" cy="1029900"/>
          </a:xfrm>
          <a:prstGeom prst="bentConnector2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28"/>
          <p:cNvCxnSpPr>
            <a:stCxn id="169" idx="1"/>
          </p:cNvCxnSpPr>
          <p:nvPr/>
        </p:nvCxnSpPr>
        <p:spPr>
          <a:xfrm flipH="1">
            <a:off x="-32" y="310054"/>
            <a:ext cx="578100" cy="509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28"/>
          <p:cNvCxnSpPr>
            <a:stCxn id="169" idx="3"/>
          </p:cNvCxnSpPr>
          <p:nvPr/>
        </p:nvCxnSpPr>
        <p:spPr>
          <a:xfrm>
            <a:off x="5118538" y="310054"/>
            <a:ext cx="4025400" cy="5400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3" name="Google Shape;173;p28"/>
          <p:cNvPicPr preferRelativeResize="0"/>
          <p:nvPr/>
        </p:nvPicPr>
        <p:blipFill rotWithShape="1">
          <a:blip r:embed="rId3">
            <a:alphaModFix/>
          </a:blip>
          <a:srcRect b="0" l="0" r="6078" t="12861"/>
          <a:stretch/>
        </p:blipFill>
        <p:spPr>
          <a:xfrm>
            <a:off x="1152401" y="578068"/>
            <a:ext cx="6877503" cy="358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/>
          <p:nvPr/>
        </p:nvSpPr>
        <p:spPr>
          <a:xfrm>
            <a:off x="63060" y="4288221"/>
            <a:ext cx="1933903" cy="81323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9"/>
          <p:cNvSpPr/>
          <p:nvPr/>
        </p:nvSpPr>
        <p:spPr>
          <a:xfrm>
            <a:off x="5896334" y="4456388"/>
            <a:ext cx="1965435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Version Control System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9"/>
          <p:cNvSpPr/>
          <p:nvPr/>
        </p:nvSpPr>
        <p:spPr>
          <a:xfrm>
            <a:off x="4635103" y="4452442"/>
            <a:ext cx="1240221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2002218" y="4456388"/>
            <a:ext cx="2617076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Responsive Web Design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9"/>
          <p:cNvSpPr/>
          <p:nvPr/>
        </p:nvSpPr>
        <p:spPr>
          <a:xfrm>
            <a:off x="8313685" y="4477407"/>
            <a:ext cx="504496" cy="55047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9"/>
          <p:cNvSpPr/>
          <p:nvPr/>
        </p:nvSpPr>
        <p:spPr>
          <a:xfrm>
            <a:off x="578068" y="178674"/>
            <a:ext cx="4540470" cy="2627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development Fundamentals: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29"/>
          <p:cNvCxnSpPr>
            <a:stCxn id="178" idx="0"/>
          </p:cNvCxnSpPr>
          <p:nvPr/>
        </p:nvCxnSpPr>
        <p:spPr>
          <a:xfrm flipH="1" rot="5400000">
            <a:off x="31611" y="3289821"/>
            <a:ext cx="966900" cy="1029900"/>
          </a:xfrm>
          <a:prstGeom prst="bentConnector2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29"/>
          <p:cNvCxnSpPr>
            <a:stCxn id="183" idx="1"/>
          </p:cNvCxnSpPr>
          <p:nvPr/>
        </p:nvCxnSpPr>
        <p:spPr>
          <a:xfrm flipH="1">
            <a:off x="-32" y="310054"/>
            <a:ext cx="578100" cy="509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29"/>
          <p:cNvCxnSpPr>
            <a:stCxn id="183" idx="3"/>
          </p:cNvCxnSpPr>
          <p:nvPr/>
        </p:nvCxnSpPr>
        <p:spPr>
          <a:xfrm>
            <a:off x="5118538" y="310054"/>
            <a:ext cx="4025400" cy="5400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7" name="Google Shape;187;p29"/>
          <p:cNvPicPr preferRelativeResize="0"/>
          <p:nvPr/>
        </p:nvPicPr>
        <p:blipFill rotWithShape="1">
          <a:blip r:embed="rId3">
            <a:alphaModFix/>
          </a:blip>
          <a:srcRect b="6000" l="3676" r="9075" t="13160"/>
          <a:stretch/>
        </p:blipFill>
        <p:spPr>
          <a:xfrm>
            <a:off x="1166649" y="683172"/>
            <a:ext cx="6653048" cy="3510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/>
          <p:nvPr/>
        </p:nvSpPr>
        <p:spPr>
          <a:xfrm>
            <a:off x="63060" y="4288221"/>
            <a:ext cx="1933903" cy="81323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5896334" y="4456388"/>
            <a:ext cx="1965435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Version Control System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4635103" y="4452442"/>
            <a:ext cx="1240221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2002218" y="4456388"/>
            <a:ext cx="2617076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Responsive Web Design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0"/>
          <p:cNvSpPr/>
          <p:nvPr/>
        </p:nvSpPr>
        <p:spPr>
          <a:xfrm>
            <a:off x="8313685" y="4477407"/>
            <a:ext cx="504496" cy="55047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0"/>
          <p:cNvSpPr/>
          <p:nvPr/>
        </p:nvSpPr>
        <p:spPr>
          <a:xfrm>
            <a:off x="578068" y="178674"/>
            <a:ext cx="4540470" cy="2627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development Fundamentals: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p30"/>
          <p:cNvCxnSpPr>
            <a:stCxn id="192" idx="0"/>
          </p:cNvCxnSpPr>
          <p:nvPr/>
        </p:nvCxnSpPr>
        <p:spPr>
          <a:xfrm flipH="1" rot="5400000">
            <a:off x="31611" y="3289821"/>
            <a:ext cx="966900" cy="1029900"/>
          </a:xfrm>
          <a:prstGeom prst="bentConnector2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" name="Google Shape;199;p30"/>
          <p:cNvCxnSpPr>
            <a:stCxn id="197" idx="1"/>
          </p:cNvCxnSpPr>
          <p:nvPr/>
        </p:nvCxnSpPr>
        <p:spPr>
          <a:xfrm flipH="1">
            <a:off x="-32" y="310054"/>
            <a:ext cx="578100" cy="509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0" name="Google Shape;200;p30"/>
          <p:cNvCxnSpPr>
            <a:stCxn id="197" idx="3"/>
          </p:cNvCxnSpPr>
          <p:nvPr/>
        </p:nvCxnSpPr>
        <p:spPr>
          <a:xfrm>
            <a:off x="5118538" y="310054"/>
            <a:ext cx="4025400" cy="5400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" name="Google Shape;201;p30"/>
          <p:cNvPicPr preferRelativeResize="0"/>
          <p:nvPr/>
        </p:nvPicPr>
        <p:blipFill rotWithShape="1">
          <a:blip r:embed="rId3">
            <a:alphaModFix/>
          </a:blip>
          <a:srcRect b="5881" l="3261" r="9750" t="12883"/>
          <a:stretch/>
        </p:blipFill>
        <p:spPr>
          <a:xfrm>
            <a:off x="1166649" y="557048"/>
            <a:ext cx="6758152" cy="363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/>
          <p:nvPr/>
        </p:nvSpPr>
        <p:spPr>
          <a:xfrm>
            <a:off x="63060" y="4288221"/>
            <a:ext cx="1933903" cy="81323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5896334" y="4456388"/>
            <a:ext cx="1965435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Version Control System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1"/>
          <p:cNvSpPr/>
          <p:nvPr/>
        </p:nvSpPr>
        <p:spPr>
          <a:xfrm>
            <a:off x="4635103" y="4452442"/>
            <a:ext cx="1240221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1"/>
          <p:cNvSpPr/>
          <p:nvPr/>
        </p:nvSpPr>
        <p:spPr>
          <a:xfrm>
            <a:off x="2002218" y="4456388"/>
            <a:ext cx="2617076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Responsive Web Design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1"/>
          <p:cNvSpPr/>
          <p:nvPr/>
        </p:nvSpPr>
        <p:spPr>
          <a:xfrm>
            <a:off x="8313685" y="4477407"/>
            <a:ext cx="504496" cy="55047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1"/>
          <p:cNvSpPr/>
          <p:nvPr/>
        </p:nvSpPr>
        <p:spPr>
          <a:xfrm>
            <a:off x="578068" y="178674"/>
            <a:ext cx="4540470" cy="2627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development Fundamentals: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31"/>
          <p:cNvCxnSpPr>
            <a:stCxn id="206" idx="0"/>
          </p:cNvCxnSpPr>
          <p:nvPr/>
        </p:nvCxnSpPr>
        <p:spPr>
          <a:xfrm flipH="1" rot="5400000">
            <a:off x="31611" y="3289821"/>
            <a:ext cx="966900" cy="1029900"/>
          </a:xfrm>
          <a:prstGeom prst="bentConnector2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31"/>
          <p:cNvCxnSpPr>
            <a:stCxn id="211" idx="1"/>
          </p:cNvCxnSpPr>
          <p:nvPr/>
        </p:nvCxnSpPr>
        <p:spPr>
          <a:xfrm flipH="1">
            <a:off x="-32" y="310054"/>
            <a:ext cx="578100" cy="509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31"/>
          <p:cNvCxnSpPr>
            <a:stCxn id="211" idx="3"/>
          </p:cNvCxnSpPr>
          <p:nvPr/>
        </p:nvCxnSpPr>
        <p:spPr>
          <a:xfrm>
            <a:off x="5118538" y="310054"/>
            <a:ext cx="4025400" cy="5400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5" name="Google Shape;215;p31"/>
          <p:cNvPicPr preferRelativeResize="0"/>
          <p:nvPr/>
        </p:nvPicPr>
        <p:blipFill rotWithShape="1">
          <a:blip r:embed="rId3">
            <a:alphaModFix/>
          </a:blip>
          <a:srcRect b="6734" l="3242" r="3849" t="12299"/>
          <a:stretch/>
        </p:blipFill>
        <p:spPr>
          <a:xfrm>
            <a:off x="1208690" y="630621"/>
            <a:ext cx="6558455" cy="3520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/>
          <p:nvPr/>
        </p:nvSpPr>
        <p:spPr>
          <a:xfrm>
            <a:off x="63060" y="4288221"/>
            <a:ext cx="1933903" cy="81323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2"/>
          <p:cNvSpPr/>
          <p:nvPr/>
        </p:nvSpPr>
        <p:spPr>
          <a:xfrm>
            <a:off x="5896334" y="4456388"/>
            <a:ext cx="1965435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Version Control System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2"/>
          <p:cNvSpPr/>
          <p:nvPr/>
        </p:nvSpPr>
        <p:spPr>
          <a:xfrm>
            <a:off x="4635103" y="4452442"/>
            <a:ext cx="1240221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2"/>
          <p:cNvSpPr/>
          <p:nvPr/>
        </p:nvSpPr>
        <p:spPr>
          <a:xfrm>
            <a:off x="2002218" y="4456388"/>
            <a:ext cx="2617076" cy="645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313539"/>
                </a:solidFill>
                <a:latin typeface="Arial"/>
                <a:ea typeface="Arial"/>
                <a:cs typeface="Arial"/>
                <a:sym typeface="Arial"/>
              </a:rPr>
              <a:t>Responsive Web Design</a:t>
            </a:r>
            <a:endParaRPr b="0" i="0" sz="1400" u="none" cap="none" strike="noStrike">
              <a:solidFill>
                <a:srgbClr val="3135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2"/>
          <p:cNvSpPr/>
          <p:nvPr/>
        </p:nvSpPr>
        <p:spPr>
          <a:xfrm>
            <a:off x="8313685" y="4477407"/>
            <a:ext cx="504496" cy="55047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22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578068" y="178674"/>
            <a:ext cx="4540470" cy="2627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development Fundamentals: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Google Shape;226;p32"/>
          <p:cNvCxnSpPr>
            <a:stCxn id="220" idx="0"/>
          </p:cNvCxnSpPr>
          <p:nvPr/>
        </p:nvCxnSpPr>
        <p:spPr>
          <a:xfrm flipH="1" rot="5400000">
            <a:off x="31611" y="3289821"/>
            <a:ext cx="966900" cy="1029900"/>
          </a:xfrm>
          <a:prstGeom prst="bentConnector2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7" name="Google Shape;227;p32"/>
          <p:cNvCxnSpPr>
            <a:stCxn id="225" idx="1"/>
          </p:cNvCxnSpPr>
          <p:nvPr/>
        </p:nvCxnSpPr>
        <p:spPr>
          <a:xfrm flipH="1">
            <a:off x="-32" y="310054"/>
            <a:ext cx="578100" cy="509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" name="Google Shape;228;p32"/>
          <p:cNvCxnSpPr>
            <a:stCxn id="225" idx="3"/>
          </p:cNvCxnSpPr>
          <p:nvPr/>
        </p:nvCxnSpPr>
        <p:spPr>
          <a:xfrm>
            <a:off x="5118538" y="310054"/>
            <a:ext cx="4025400" cy="5400"/>
          </a:xfrm>
          <a:prstGeom prst="straightConnector1">
            <a:avLst/>
          </a:prstGeom>
          <a:noFill/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9" name="Google Shape;22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6648" y="567559"/>
            <a:ext cx="7619999" cy="3668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